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5"/>
  </p:normalViewPr>
  <p:slideViewPr>
    <p:cSldViewPr snapToGrid="0" snapToObjects="1">
      <p:cViewPr varScale="1">
        <p:scale>
          <a:sx n="89" d="100"/>
          <a:sy n="89" d="100"/>
        </p:scale>
        <p:origin x="8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5/6/17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5/6/17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5/6/17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5/6/17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5/6/17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5/6/17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5/6/17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5/6/17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5/6/17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5/6/17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5/6/17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5/6/17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5/6/17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13929" y="752082"/>
            <a:ext cx="10515600" cy="1661383"/>
          </a:xfrm>
        </p:spPr>
        <p:txBody>
          <a:bodyPr>
            <a:normAutofit/>
          </a:bodyPr>
          <a:lstStyle/>
          <a:p>
            <a:r>
              <a:rPr kumimoji="1" lang="en-US" altLang="zh-CN" sz="9600" b="1" dirty="0" smtClean="0">
                <a:solidFill>
                  <a:srgbClr val="FFFF00"/>
                </a:solidFill>
              </a:rPr>
              <a:t>COMMUNITY</a:t>
            </a:r>
            <a:endParaRPr kumimoji="1" lang="zh-CN" altLang="en-US" sz="9600" b="1" dirty="0">
              <a:solidFill>
                <a:srgbClr val="FFFF00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2"/>
          </p:nvPr>
        </p:nvSpPr>
        <p:spPr>
          <a:xfrm>
            <a:off x="1507052" y="2413465"/>
            <a:ext cx="10514012" cy="1501826"/>
          </a:xfrm>
        </p:spPr>
        <p:txBody>
          <a:bodyPr>
            <a:normAutofit/>
          </a:bodyPr>
          <a:lstStyle/>
          <a:p>
            <a:r>
              <a:rPr kumimoji="1" lang="en-US" altLang="zh-CN" sz="9600" b="1" dirty="0" smtClean="0"/>
              <a:t>               </a:t>
            </a:r>
            <a:r>
              <a:rPr kumimoji="1" lang="en-US" altLang="zh-CN" sz="9600" b="1" dirty="0" smtClean="0">
                <a:solidFill>
                  <a:srgbClr val="FFFF00"/>
                </a:solidFill>
              </a:rPr>
              <a:t>DETECTION</a:t>
            </a:r>
            <a:endParaRPr kumimoji="1" lang="zh-CN" altLang="en-US" sz="9600" b="1" dirty="0">
              <a:solidFill>
                <a:srgbClr val="FFFF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94508" y="5053454"/>
            <a:ext cx="518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00"/>
                </a:solidFill>
              </a:rPr>
              <a:t>刘志强   李志鹏  刘家硕</a:t>
            </a:r>
            <a:endParaRPr kumimoji="1" lang="zh-CN" altLang="en-US" sz="2800" dirty="0">
              <a:solidFill>
                <a:srgbClr val="FFFF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571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 to GN Algorithm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FF00"/>
                </a:solidFill>
              </a:rPr>
              <a:t>GN</a:t>
            </a:r>
            <a:r>
              <a:rPr lang="zh-CN" altLang="en-US" b="1" dirty="0">
                <a:solidFill>
                  <a:srgbClr val="FFFF00"/>
                </a:solidFill>
              </a:rPr>
              <a:t>算法的思想：</a:t>
            </a:r>
            <a:br>
              <a:rPr lang="zh-CN" altLang="en-US" b="1" dirty="0">
                <a:solidFill>
                  <a:srgbClr val="FFFF00"/>
                </a:solidFill>
              </a:rPr>
            </a:br>
            <a:endParaRPr lang="zh-CN" altLang="en-US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       </a:t>
            </a:r>
            <a:r>
              <a:rPr lang="zh-CN" altLang="en-US" dirty="0" smtClean="0"/>
              <a:t>在</a:t>
            </a:r>
            <a:r>
              <a:rPr lang="zh-CN" altLang="en-US" dirty="0"/>
              <a:t>一个网络之中，通过</a:t>
            </a:r>
            <a:r>
              <a:rPr lang="zh-CN" altLang="en-US" dirty="0">
                <a:solidFill>
                  <a:srgbClr val="FFFF00"/>
                </a:solidFill>
              </a:rPr>
              <a:t>社区内部</a:t>
            </a:r>
            <a:r>
              <a:rPr lang="zh-CN" altLang="en-US" dirty="0"/>
              <a:t>的边的</a:t>
            </a:r>
            <a:r>
              <a:rPr lang="zh-CN" altLang="en-US" dirty="0">
                <a:solidFill>
                  <a:srgbClr val="FFFF00"/>
                </a:solidFill>
              </a:rPr>
              <a:t>最短路径</a:t>
            </a:r>
            <a:r>
              <a:rPr lang="zh-CN" altLang="en-US" dirty="0"/>
              <a:t>相对较少，而通过社区之间的边的最短路径的数目则相对较多</a:t>
            </a:r>
            <a:r>
              <a:rPr lang="zh-CN" altLang="en-US" dirty="0" smtClean="0"/>
              <a:t>。</a:t>
            </a:r>
            <a:r>
              <a:rPr lang="en-US" altLang="zh-CN" dirty="0" smtClean="0"/>
              <a:t>GN</a:t>
            </a:r>
            <a:r>
              <a:rPr lang="zh-CN" altLang="en-US" dirty="0"/>
              <a:t>算法是一个基于</a:t>
            </a:r>
            <a:r>
              <a:rPr lang="zh-CN" altLang="en-US" dirty="0">
                <a:solidFill>
                  <a:srgbClr val="FFFF00"/>
                </a:solidFill>
              </a:rPr>
              <a:t>删除边</a:t>
            </a:r>
            <a:r>
              <a:rPr lang="zh-CN" altLang="en-US" dirty="0"/>
              <a:t>的算法，本质是</a:t>
            </a:r>
            <a:r>
              <a:rPr lang="zh-CN" altLang="en-US" dirty="0">
                <a:solidFill>
                  <a:srgbClr val="FFFF00"/>
                </a:solidFill>
              </a:rPr>
              <a:t>基于聚类中的分裂思想</a:t>
            </a:r>
            <a:r>
              <a:rPr lang="zh-CN" altLang="en-US" dirty="0"/>
              <a:t>，在原理上是使用边介数作为相似度的度量方法。在</a:t>
            </a:r>
            <a:r>
              <a:rPr lang="en-US" altLang="zh-CN" dirty="0"/>
              <a:t>GN</a:t>
            </a:r>
            <a:r>
              <a:rPr lang="zh-CN" altLang="en-US" dirty="0"/>
              <a:t>算法中，每次都会</a:t>
            </a:r>
            <a:r>
              <a:rPr lang="zh-CN" altLang="en-US" dirty="0">
                <a:solidFill>
                  <a:srgbClr val="FFFF00"/>
                </a:solidFill>
              </a:rPr>
              <a:t>选择边介数高的边删除</a:t>
            </a:r>
            <a:r>
              <a:rPr lang="zh-CN" altLang="en-US" dirty="0"/>
              <a:t>，进而网络分裂速度远快于随机删除边时的网络分裂。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549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 to GN Algorithm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下图中展示了变得强度以及边介数在现实网络中的分布情况。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37" y="2466203"/>
            <a:ext cx="3987800" cy="3581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458597"/>
            <a:ext cx="3875903" cy="358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9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 to GN Algorithm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Procedures</a:t>
            </a:r>
          </a:p>
          <a:p>
            <a:r>
              <a:rPr kumimoji="1" lang="en-US" altLang="zh-CN" dirty="0" smtClean="0"/>
              <a:t>1.</a:t>
            </a:r>
            <a:r>
              <a:rPr lang="zh-CN" altLang="en-US" dirty="0"/>
              <a:t>计算每一条边的边介</a:t>
            </a:r>
            <a:r>
              <a:rPr lang="zh-CN" altLang="en-US" dirty="0" smtClean="0"/>
              <a:t>数</a:t>
            </a:r>
            <a:r>
              <a:rPr lang="en-US" altLang="zh-CN" dirty="0" smtClean="0"/>
              <a:t>                     2.</a:t>
            </a:r>
            <a:r>
              <a:rPr lang="zh-CN" altLang="en-US" dirty="0"/>
              <a:t>删除边界数最大的边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657" y="3115276"/>
            <a:ext cx="3683000" cy="2171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65" y="3118200"/>
            <a:ext cx="3755081" cy="216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3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 to GN Algorithm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3.</a:t>
            </a:r>
            <a:r>
              <a:rPr lang="zh-CN" altLang="en-US" dirty="0"/>
              <a:t>重新计算网络中剩下的边的边阶数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660" y="2612768"/>
            <a:ext cx="4899632" cy="328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3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 to GN Algorithm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35" y="2668753"/>
            <a:ext cx="5412302" cy="3539423"/>
          </a:xfrm>
        </p:spPr>
      </p:pic>
      <p:sp>
        <p:nvSpPr>
          <p:cNvPr id="5" name="文本框 4"/>
          <p:cNvSpPr txBox="1"/>
          <p:nvPr/>
        </p:nvSpPr>
        <p:spPr>
          <a:xfrm>
            <a:off x="838200" y="1918110"/>
            <a:ext cx="10686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4.</a:t>
            </a:r>
            <a:r>
              <a:rPr lang="zh-CN" altLang="en-US" sz="2800" dirty="0" smtClean="0"/>
              <a:t>重复</a:t>
            </a:r>
            <a:r>
              <a:rPr lang="en-US" altLang="zh-CN" sz="2800" dirty="0"/>
              <a:t>(3)</a:t>
            </a:r>
            <a:r>
              <a:rPr lang="zh-CN" altLang="en-US" sz="2800" dirty="0"/>
              <a:t>和</a:t>
            </a:r>
            <a:r>
              <a:rPr lang="en-US" altLang="zh-CN" sz="2800" dirty="0"/>
              <a:t>(4)</a:t>
            </a:r>
            <a:r>
              <a:rPr lang="zh-CN" altLang="en-US" sz="2800" dirty="0"/>
              <a:t>步骤，直到网络中的任一顶点作为一个社区为止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99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 to GN Algorithm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GN</a:t>
            </a:r>
            <a:r>
              <a:rPr lang="zh-CN" altLang="en-US" dirty="0"/>
              <a:t>算法计算边界数的时间复杂度为 </a:t>
            </a:r>
            <a:r>
              <a:rPr lang="en-US" altLang="zh-CN" dirty="0"/>
              <a:t>O(m*n)</a:t>
            </a:r>
            <a:r>
              <a:rPr lang="zh-CN" altLang="en-US" dirty="0"/>
              <a:t>，总时间复杂度在</a:t>
            </a:r>
            <a:r>
              <a:rPr lang="en-US" altLang="zh-CN" dirty="0"/>
              <a:t>m</a:t>
            </a:r>
            <a:r>
              <a:rPr lang="zh-CN" altLang="en-US" dirty="0"/>
              <a:t>条边和</a:t>
            </a:r>
            <a:r>
              <a:rPr lang="en-US" altLang="zh-CN" dirty="0"/>
              <a:t>n</a:t>
            </a:r>
            <a:r>
              <a:rPr lang="zh-CN" altLang="en-US" dirty="0"/>
              <a:t>个节点的网络下为 </a:t>
            </a:r>
            <a:r>
              <a:rPr lang="en-US" altLang="zh-CN" dirty="0" smtClean="0"/>
              <a:t>O(m^2*n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en-US" altLang="zh-CN" dirty="0"/>
              <a:t>GN</a:t>
            </a:r>
            <a:r>
              <a:rPr lang="zh-CN" altLang="en-US" dirty="0"/>
              <a:t>算法的缺陷：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）不知道最后会有多少个社区；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）在计算边介数的时候可能会有很对重复计算最短路径的情况，时间复杂度太高；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GN</a:t>
            </a:r>
            <a:r>
              <a:rPr lang="zh-CN" altLang="en-US" dirty="0"/>
              <a:t>算法不能判断算法终止位置。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050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1871" y="-817288"/>
            <a:ext cx="10515600" cy="3534344"/>
          </a:xfrm>
        </p:spPr>
        <p:txBody>
          <a:bodyPr>
            <a:normAutofit/>
          </a:bodyPr>
          <a:lstStyle/>
          <a:p>
            <a:r>
              <a:rPr kumimoji="1" lang="en-US" altLang="zh-CN" sz="8800" b="1" dirty="0" smtClean="0">
                <a:solidFill>
                  <a:srgbClr val="FFFF00"/>
                </a:solidFill>
              </a:rPr>
              <a:t>THANKS</a:t>
            </a:r>
            <a:endParaRPr kumimoji="1" lang="zh-CN" altLang="en-US" sz="8800" b="1" dirty="0">
              <a:solidFill>
                <a:srgbClr val="FFFF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85975" y="1793726"/>
            <a:ext cx="2068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刘志强 </a:t>
            </a:r>
            <a:r>
              <a:rPr kumimoji="1" lang="en-US" altLang="zh-CN" dirty="0" smtClean="0"/>
              <a:t>2016011298</a:t>
            </a:r>
            <a:endParaRPr kumimoji="1" lang="zh-CN" altLang="en-US" dirty="0" smtClean="0"/>
          </a:p>
          <a:p>
            <a:r>
              <a:rPr kumimoji="1" lang="zh-CN" altLang="en-US" dirty="0" smtClean="0"/>
              <a:t>刘家硕 </a:t>
            </a:r>
            <a:r>
              <a:rPr kumimoji="1" lang="en-US" altLang="zh-CN" dirty="0" smtClean="0"/>
              <a:t>2016011286</a:t>
            </a:r>
            <a:endParaRPr kumimoji="1" lang="zh-CN" altLang="en-US" dirty="0" smtClean="0"/>
          </a:p>
          <a:p>
            <a:r>
              <a:rPr kumimoji="1" lang="zh-CN" altLang="en-US" dirty="0" smtClean="0"/>
              <a:t>李志鹏 </a:t>
            </a:r>
            <a:r>
              <a:rPr kumimoji="1" lang="en-US" altLang="zh-CN" dirty="0" smtClean="0"/>
              <a:t>2016011283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17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6600" b="1" dirty="0" smtClean="0"/>
              <a:t>OUTLINE</a:t>
            </a:r>
            <a:endParaRPr kumimoji="1" lang="zh-CN" altLang="en-US" sz="6600" b="1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838200" y="1690688"/>
            <a:ext cx="10233800" cy="4351338"/>
          </a:xfrm>
        </p:spPr>
        <p:txBody>
          <a:bodyPr>
            <a:normAutofit/>
          </a:bodyPr>
          <a:lstStyle/>
          <a:p>
            <a:r>
              <a:rPr kumimoji="1" lang="en-US" altLang="zh-CN" sz="4000" dirty="0" smtClean="0"/>
              <a:t>Introduction  to  community  detection</a:t>
            </a:r>
          </a:p>
          <a:p>
            <a:r>
              <a:rPr kumimoji="1" lang="en-US" altLang="zh-CN" sz="4000" dirty="0"/>
              <a:t>Describe  in  </a:t>
            </a:r>
            <a:r>
              <a:rPr kumimoji="1" lang="en-US" altLang="zh-CN" sz="4000" dirty="0" smtClean="0"/>
              <a:t>math</a:t>
            </a:r>
          </a:p>
          <a:p>
            <a:r>
              <a:rPr kumimoji="1" lang="en-US" altLang="zh-CN" sz="4000" dirty="0" smtClean="0"/>
              <a:t>Classification</a:t>
            </a:r>
            <a:endParaRPr kumimoji="1" lang="zh-CN" altLang="en-US" sz="4000" dirty="0" smtClean="0"/>
          </a:p>
          <a:p>
            <a:r>
              <a:rPr kumimoji="1" lang="en-US" altLang="zh-CN" sz="4000" dirty="0" smtClean="0"/>
              <a:t>Algorithms</a:t>
            </a:r>
          </a:p>
          <a:p>
            <a:r>
              <a:rPr kumimoji="1" lang="en-US" altLang="zh-CN" sz="4000" dirty="0" smtClean="0"/>
              <a:t>Introduction to GN Algorithm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5410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6000" b="1" dirty="0" smtClean="0"/>
              <a:t>Introduction</a:t>
            </a:r>
            <a:endParaRPr kumimoji="1" lang="zh-CN" altLang="en-US" sz="6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233800" cy="46634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600" dirty="0" smtClean="0"/>
              <a:t>    </a:t>
            </a:r>
            <a:r>
              <a:rPr lang="en-US" altLang="zh-CN" dirty="0"/>
              <a:t>Many systems of current interest to the scientific </a:t>
            </a:r>
            <a:r>
              <a:rPr lang="en-US" altLang="zh-CN" dirty="0" smtClean="0"/>
              <a:t>community </a:t>
            </a:r>
            <a:r>
              <a:rPr lang="en-US" altLang="zh-CN" dirty="0"/>
              <a:t>can usefully be represented as </a:t>
            </a:r>
            <a:r>
              <a:rPr lang="en-US" altLang="zh-CN" dirty="0">
                <a:solidFill>
                  <a:srgbClr val="FFFF00"/>
                </a:solidFill>
              </a:rPr>
              <a:t>networks</a:t>
            </a:r>
            <a:r>
              <a:rPr lang="en-US" altLang="zh-CN" dirty="0"/>
              <a:t> </a:t>
            </a:r>
            <a:r>
              <a:rPr lang="en-US" altLang="zh-CN" dirty="0" smtClean="0"/>
              <a:t>. </a:t>
            </a:r>
            <a:r>
              <a:rPr lang="en-US" altLang="zh-CN" dirty="0"/>
              <a:t>Examples include the </a:t>
            </a:r>
            <a:r>
              <a:rPr lang="en-US" altLang="zh-CN" dirty="0">
                <a:solidFill>
                  <a:srgbClr val="FFFF00"/>
                </a:solidFill>
              </a:rPr>
              <a:t>Internet </a:t>
            </a:r>
            <a:r>
              <a:rPr lang="en-US" altLang="zh-CN" dirty="0" smtClean="0">
                <a:solidFill>
                  <a:srgbClr val="FFFF00"/>
                </a:solidFill>
              </a:rPr>
              <a:t>and </a:t>
            </a:r>
            <a:r>
              <a:rPr lang="en-US" altLang="zh-CN" dirty="0">
                <a:solidFill>
                  <a:srgbClr val="FFFF00"/>
                </a:solidFill>
              </a:rPr>
              <a:t>the world-wide web</a:t>
            </a:r>
            <a:r>
              <a:rPr lang="en-US" altLang="zh-CN" dirty="0"/>
              <a:t> </a:t>
            </a:r>
            <a:r>
              <a:rPr lang="en-US" altLang="zh-CN" dirty="0" smtClean="0"/>
              <a:t>, </a:t>
            </a:r>
            <a:r>
              <a:rPr lang="en-US" altLang="zh-CN" dirty="0">
                <a:solidFill>
                  <a:srgbClr val="FFFF00"/>
                </a:solidFill>
              </a:rPr>
              <a:t>social networks </a:t>
            </a:r>
            <a:r>
              <a:rPr lang="en-US" altLang="zh-CN" dirty="0" smtClean="0"/>
              <a:t>, </a:t>
            </a:r>
            <a:r>
              <a:rPr lang="en-US" altLang="zh-CN" dirty="0">
                <a:solidFill>
                  <a:srgbClr val="FFFF00"/>
                </a:solidFill>
              </a:rPr>
              <a:t>citation networks </a:t>
            </a:r>
            <a:r>
              <a:rPr lang="en-US" altLang="zh-CN" dirty="0" smtClean="0">
                <a:solidFill>
                  <a:srgbClr val="FFFF00"/>
                </a:solidFill>
              </a:rPr>
              <a:t>, </a:t>
            </a:r>
            <a:r>
              <a:rPr lang="en-US" altLang="zh-CN" dirty="0">
                <a:solidFill>
                  <a:srgbClr val="FFFF00"/>
                </a:solidFill>
              </a:rPr>
              <a:t>food webs</a:t>
            </a:r>
            <a:r>
              <a:rPr lang="en-US" altLang="zh-CN" dirty="0"/>
              <a:t> </a:t>
            </a:r>
            <a:r>
              <a:rPr lang="en-US" altLang="zh-CN" dirty="0" smtClean="0"/>
              <a:t>,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FFFF00"/>
                </a:solidFill>
              </a:rPr>
              <a:t>biochemical networks</a:t>
            </a:r>
            <a:r>
              <a:rPr lang="en-US" altLang="zh-CN" dirty="0"/>
              <a:t> </a:t>
            </a:r>
            <a:r>
              <a:rPr lang="en-US" altLang="zh-CN" dirty="0" smtClean="0"/>
              <a:t>.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endParaRPr lang="en-US" altLang="zh-CN" sz="3600" dirty="0"/>
          </a:p>
          <a:p>
            <a:pPr marL="0" indent="0">
              <a:buNone/>
            </a:pPr>
            <a:endParaRPr lang="en-US" altLang="zh-CN" sz="3600" dirty="0"/>
          </a:p>
          <a:p>
            <a:pPr marL="0" indent="0">
              <a:buNone/>
            </a:pPr>
            <a:endParaRPr lang="en-US" altLang="zh-CN" sz="3600" dirty="0" smtClean="0"/>
          </a:p>
          <a:p>
            <a:pPr marL="0" indent="0">
              <a:buNone/>
            </a:pPr>
            <a:r>
              <a:rPr lang="en-US" altLang="zh-CN" sz="3600" dirty="0" smtClean="0"/>
              <a:t> </a:t>
            </a:r>
            <a:endParaRPr lang="en-US" altLang="zh-CN" sz="3600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49335"/>
            <a:ext cx="3305941" cy="29824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618" y="3547616"/>
            <a:ext cx="3317547" cy="2984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086" y="3520495"/>
            <a:ext cx="3171497" cy="303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4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/>
              <a:t>Introduction  To  Community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     </a:t>
            </a:r>
            <a:r>
              <a:rPr lang="en-US" altLang="zh-CN" b="1" dirty="0" smtClean="0">
                <a:solidFill>
                  <a:srgbClr val="FFFF00"/>
                </a:solidFill>
              </a:rPr>
              <a:t>Community </a:t>
            </a:r>
            <a:r>
              <a:rPr lang="en-US" altLang="zh-CN" b="1" dirty="0">
                <a:solidFill>
                  <a:srgbClr val="FFFF00"/>
                </a:solidFill>
              </a:rPr>
              <a:t>structure</a:t>
            </a:r>
            <a:r>
              <a:rPr lang="en-US" altLang="zh-CN" dirty="0"/>
              <a:t>, the gathering of vertices into groups such that there is a higher </a:t>
            </a:r>
            <a:r>
              <a:rPr lang="en-US" altLang="zh-CN" dirty="0" smtClean="0"/>
              <a:t>density </a:t>
            </a:r>
            <a:r>
              <a:rPr lang="en-US" altLang="zh-CN" dirty="0"/>
              <a:t>of edges within groups than between </a:t>
            </a:r>
            <a:r>
              <a:rPr lang="en-US" altLang="zh-CN" dirty="0" smtClean="0"/>
              <a:t>them .</a:t>
            </a:r>
          </a:p>
          <a:p>
            <a:pPr marL="0" indent="0">
              <a:buNone/>
            </a:pPr>
            <a:r>
              <a:rPr lang="en-US" altLang="zh-CN" dirty="0" smtClean="0"/>
              <a:t>    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A </a:t>
            </a:r>
            <a:r>
              <a:rPr lang="en-US" altLang="zh-CN" b="1" dirty="0">
                <a:solidFill>
                  <a:srgbClr val="FFFF00"/>
                </a:solidFill>
              </a:rPr>
              <a:t>community</a:t>
            </a:r>
            <a:r>
              <a:rPr lang="en-US" altLang="zh-CN" dirty="0"/>
              <a:t> is a </a:t>
            </a:r>
            <a:r>
              <a:rPr lang="en-US" altLang="zh-CN" dirty="0" err="1">
                <a:solidFill>
                  <a:srgbClr val="FFFF00"/>
                </a:solidFill>
              </a:rPr>
              <a:t>subgraph</a:t>
            </a:r>
            <a:r>
              <a:rPr lang="en-US" altLang="zh-CN" dirty="0"/>
              <a:t> containing nodes which are more densely linked to each other than to the rest of the graph or equivalently, a graph has a community structure if the number of </a:t>
            </a:r>
            <a:r>
              <a:rPr lang="en-US" altLang="zh-CN" dirty="0">
                <a:solidFill>
                  <a:srgbClr val="FFFF00"/>
                </a:solidFill>
              </a:rPr>
              <a:t>links into any </a:t>
            </a:r>
            <a:r>
              <a:rPr lang="en-US" altLang="zh-CN" dirty="0" err="1">
                <a:solidFill>
                  <a:srgbClr val="FFFF00"/>
                </a:solidFill>
              </a:rPr>
              <a:t>subgraph</a:t>
            </a:r>
            <a:r>
              <a:rPr lang="en-US" altLang="zh-CN" dirty="0"/>
              <a:t> is </a:t>
            </a:r>
            <a:r>
              <a:rPr lang="en-US" altLang="zh-CN" dirty="0">
                <a:solidFill>
                  <a:srgbClr val="FFFF00"/>
                </a:solidFill>
              </a:rPr>
              <a:t>higher than </a:t>
            </a:r>
            <a:r>
              <a:rPr lang="en-US" altLang="zh-CN" dirty="0"/>
              <a:t>the number of </a:t>
            </a:r>
            <a:r>
              <a:rPr lang="en-US" altLang="zh-CN" dirty="0">
                <a:solidFill>
                  <a:srgbClr val="FFFF00"/>
                </a:solidFill>
              </a:rPr>
              <a:t>links between those </a:t>
            </a:r>
            <a:r>
              <a:rPr lang="en-US" altLang="zh-CN" dirty="0" err="1">
                <a:solidFill>
                  <a:srgbClr val="FFFF00"/>
                </a:solidFill>
              </a:rPr>
              <a:t>subgraphs</a:t>
            </a:r>
            <a:r>
              <a:rPr lang="en-US" altLang="zh-CN" dirty="0"/>
              <a:t>. </a:t>
            </a:r>
            <a:r>
              <a:rPr lang="en-US" altLang="zh-CN" dirty="0" smtClean="0"/>
              <a:t>                                               </a:t>
            </a:r>
            <a:r>
              <a:rPr lang="en-US" altLang="zh-CN" sz="2000" dirty="0" smtClean="0"/>
              <a:t>Given </a:t>
            </a:r>
            <a:r>
              <a:rPr lang="en-US" altLang="zh-CN" sz="2000" dirty="0"/>
              <a:t>by </a:t>
            </a:r>
            <a:r>
              <a:rPr lang="en-US" altLang="zh-CN" sz="2000" dirty="0">
                <a:solidFill>
                  <a:srgbClr val="FF0000"/>
                </a:solidFill>
              </a:rPr>
              <a:t>Newman</a:t>
            </a:r>
            <a:r>
              <a:rPr lang="en-US" altLang="zh-CN" sz="2000" dirty="0"/>
              <a:t> and </a:t>
            </a:r>
            <a:r>
              <a:rPr lang="en-US" altLang="zh-CN" sz="2000" dirty="0" err="1">
                <a:solidFill>
                  <a:srgbClr val="FF0000"/>
                </a:solidFill>
              </a:rPr>
              <a:t>Gievan</a:t>
            </a:r>
            <a:r>
              <a:rPr lang="en-US" altLang="zh-CN" sz="2000" dirty="0"/>
              <a:t> (2004</a:t>
            </a:r>
            <a:r>
              <a:rPr lang="en-US" altLang="zh-CN" sz="2000" dirty="0" smtClean="0"/>
              <a:t>)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594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Describe  in  math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 smtClean="0"/>
              <a:t>设图</a:t>
            </a:r>
            <a:r>
              <a:rPr lang="mr-IN" altLang="zh-CN" sz="3600" dirty="0" err="1" smtClean="0"/>
              <a:t>G</a:t>
            </a:r>
            <a:r>
              <a:rPr lang="mr-IN" altLang="zh-CN" sz="3600" dirty="0" smtClean="0"/>
              <a:t> </a:t>
            </a:r>
            <a:r>
              <a:rPr lang="mr-IN" altLang="zh-CN" sz="3600" dirty="0"/>
              <a:t>= </a:t>
            </a:r>
            <a:r>
              <a:rPr lang="mr-IN" altLang="zh-CN" sz="3600" dirty="0" err="1"/>
              <a:t>G</a:t>
            </a:r>
            <a:r>
              <a:rPr lang="mr-IN" altLang="zh-CN" sz="3600" dirty="0"/>
              <a:t>(V,E), </a:t>
            </a:r>
            <a:r>
              <a:rPr lang="zh-CN" altLang="en-US" sz="3600" dirty="0" smtClean="0"/>
              <a:t>社区发现是指在图</a:t>
            </a:r>
            <a:r>
              <a:rPr lang="en-US" altLang="zh-CN" sz="3600" dirty="0" smtClean="0"/>
              <a:t>G</a:t>
            </a:r>
            <a:r>
              <a:rPr lang="zh-CN" altLang="en-US" sz="3600" dirty="0" smtClean="0"/>
              <a:t>中确定</a:t>
            </a:r>
            <a:r>
              <a:rPr lang="en-US" altLang="zh-CN" sz="3600" dirty="0" err="1" smtClean="0"/>
              <a:t>nc</a:t>
            </a:r>
            <a:r>
              <a:rPr lang="en-US" altLang="zh-CN" sz="3600" dirty="0" smtClean="0"/>
              <a:t>(</a:t>
            </a:r>
            <a:r>
              <a:rPr lang="ru-RU" altLang="zh-CN" sz="3600" dirty="0"/>
              <a:t>≥ 1 </a:t>
            </a:r>
            <a:r>
              <a:rPr lang="en-US" altLang="zh-CN" sz="3600" dirty="0" smtClean="0"/>
              <a:t>)</a:t>
            </a:r>
            <a:r>
              <a:rPr lang="zh-CN" altLang="en-US" sz="3600" dirty="0" smtClean="0"/>
              <a:t>个社区：</a:t>
            </a:r>
          </a:p>
          <a:p>
            <a:pPr marL="0" indent="0">
              <a:buNone/>
            </a:pPr>
            <a:r>
              <a:rPr lang="zh-CN" altLang="en-US" sz="3600" dirty="0" smtClean="0"/>
              <a:t>                     </a:t>
            </a:r>
            <a:r>
              <a:rPr lang="es-ES_tradnl" altLang="zh-CN" sz="3600" dirty="0" smtClean="0"/>
              <a:t>C </a:t>
            </a:r>
            <a:r>
              <a:rPr lang="es-ES_tradnl" altLang="zh-CN" sz="3600" dirty="0"/>
              <a:t>= {C1,C2,··· ,</a:t>
            </a:r>
            <a:r>
              <a:rPr lang="es-ES_tradnl" altLang="zh-CN" sz="3600" dirty="0" err="1"/>
              <a:t>Cnc</a:t>
            </a:r>
            <a:r>
              <a:rPr lang="es-ES_tradnl" altLang="zh-CN" sz="3600" dirty="0"/>
              <a:t>}, </a:t>
            </a:r>
          </a:p>
          <a:p>
            <a:pPr marL="0" indent="0">
              <a:buNone/>
            </a:pPr>
            <a:r>
              <a:rPr kumimoji="1" lang="zh-CN" altLang="en-US" sz="3600" dirty="0" smtClean="0"/>
              <a:t>使得各社区的顶点集合可以覆盖</a:t>
            </a:r>
            <a:r>
              <a:rPr kumimoji="1" lang="en-US" altLang="zh-CN" sz="3600" dirty="0"/>
              <a:t>V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7762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</a:t>
            </a:r>
            <a:r>
              <a:rPr kumimoji="1" lang="en-US" altLang="zh-CN" dirty="0" smtClean="0"/>
              <a:t>lassification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b="1" dirty="0"/>
              <a:t>D</a:t>
            </a:r>
            <a:r>
              <a:rPr lang="en-US" altLang="zh-CN" sz="3200" b="1" dirty="0" smtClean="0"/>
              <a:t>isjoint </a:t>
            </a:r>
            <a:r>
              <a:rPr lang="en-US" altLang="zh-CN" sz="3200" b="1" dirty="0"/>
              <a:t>communities  </a:t>
            </a:r>
            <a:r>
              <a:rPr lang="en-US" altLang="zh-CN" sz="3200" b="1" dirty="0" smtClean="0"/>
              <a:t>                Overlapping </a:t>
            </a:r>
            <a:r>
              <a:rPr lang="en-US" altLang="zh-CN" sz="3200" b="1" dirty="0"/>
              <a:t>communities </a:t>
            </a:r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24" y="2517883"/>
            <a:ext cx="4774324" cy="41666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372" y="2517883"/>
            <a:ext cx="4752430" cy="416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3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Algorithms ----</a:t>
            </a:r>
            <a:r>
              <a:rPr kumimoji="1" lang="en-US" altLang="zh-CN" sz="4000" dirty="0" smtClean="0"/>
              <a:t>focus on </a:t>
            </a:r>
            <a:r>
              <a:rPr lang="en-US" altLang="zh-CN" sz="4000" b="1" dirty="0" smtClean="0"/>
              <a:t>Disjoint communities</a:t>
            </a:r>
            <a:r>
              <a:rPr kumimoji="1" lang="en-US" altLang="zh-CN" sz="4000" dirty="0" smtClean="0"/>
              <a:t> </a:t>
            </a:r>
            <a:endParaRPr kumimoji="1"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/>
              <a:t>传统方法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图分割方法：</a:t>
            </a:r>
            <a:r>
              <a:rPr lang="de-DE" altLang="zh-CN" dirty="0"/>
              <a:t> 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                 </a:t>
            </a:r>
            <a:r>
              <a:rPr lang="de-DE" altLang="zh-CN" dirty="0" smtClean="0"/>
              <a:t>K-L</a:t>
            </a:r>
            <a:r>
              <a:rPr lang="zh-CN" altLang="de-DE" dirty="0"/>
              <a:t>（</a:t>
            </a:r>
            <a:r>
              <a:rPr lang="de-DE" altLang="zh-CN" dirty="0" err="1"/>
              <a:t>Kernighan</a:t>
            </a:r>
            <a:r>
              <a:rPr lang="de-DE" altLang="zh-CN" dirty="0"/>
              <a:t>-Lin</a:t>
            </a:r>
            <a:r>
              <a:rPr lang="zh-CN" altLang="de-DE" dirty="0" smtClean="0"/>
              <a:t>）</a:t>
            </a:r>
            <a:r>
              <a:rPr lang="en-US" altLang="zh-CN" b="1" dirty="0" smtClean="0"/>
              <a:t>Algorithm</a:t>
            </a:r>
          </a:p>
          <a:p>
            <a:pPr marL="0" indent="0">
              <a:buNone/>
            </a:pPr>
            <a:r>
              <a:rPr kumimoji="1" lang="en-US" altLang="zh-CN" b="1" dirty="0" smtClean="0"/>
              <a:t>                    </a:t>
            </a:r>
            <a:r>
              <a:rPr kumimoji="1" lang="zh-CN" altLang="en-US" b="1" dirty="0" smtClean="0"/>
              <a:t>谱二分算法</a:t>
            </a:r>
          </a:p>
          <a:p>
            <a:pPr marL="0" indent="0">
              <a:buNone/>
            </a:pPr>
            <a:r>
              <a:rPr lang="zh-CN" altLang="en-US" b="1" dirty="0"/>
              <a:t>基于模块度的优化</a:t>
            </a:r>
            <a:r>
              <a:rPr lang="zh-CN" altLang="en-US" b="1" dirty="0" smtClean="0"/>
              <a:t>方法：</a:t>
            </a:r>
          </a:p>
          <a:p>
            <a:pPr marL="0" indent="0">
              <a:buNone/>
            </a:pPr>
            <a:r>
              <a:rPr kumimoji="1" lang="zh-CN" altLang="en-US" b="1" dirty="0"/>
              <a:t>	 </a:t>
            </a:r>
            <a:r>
              <a:rPr kumimoji="1" lang="zh-CN" altLang="en-US" b="1" dirty="0" smtClean="0"/>
              <a:t>       </a:t>
            </a:r>
            <a:r>
              <a:rPr kumimoji="1" lang="en-US" altLang="zh-CN" b="1" dirty="0" smtClean="0"/>
              <a:t>GN</a:t>
            </a:r>
            <a:r>
              <a:rPr kumimoji="1" lang="zh-CN" altLang="en-US" b="1" dirty="0" smtClean="0"/>
              <a:t>算法</a:t>
            </a:r>
          </a:p>
          <a:p>
            <a:pPr marL="0" indent="0">
              <a:buNone/>
            </a:pPr>
            <a:r>
              <a:rPr kumimoji="1" lang="zh-CN" altLang="en-US" b="1" dirty="0"/>
              <a:t>	</a:t>
            </a:r>
            <a:r>
              <a:rPr kumimoji="1" lang="zh-CN" altLang="en-US" b="1" dirty="0" smtClean="0"/>
              <a:t>        </a:t>
            </a:r>
            <a:r>
              <a:rPr lang="en-US" altLang="zh-CN" dirty="0" smtClean="0"/>
              <a:t>Fast </a:t>
            </a:r>
            <a:r>
              <a:rPr lang="en-US" altLang="zh-CN" dirty="0"/>
              <a:t>Newman</a:t>
            </a:r>
            <a:r>
              <a:rPr lang="zh-CN" altLang="en-US" dirty="0" smtClean="0"/>
              <a:t>算法</a:t>
            </a:r>
          </a:p>
          <a:p>
            <a:pPr marL="0" indent="0">
              <a:buNone/>
            </a:pPr>
            <a:r>
              <a:rPr kumimoji="1" lang="zh-CN" altLang="en-US" dirty="0" smtClean="0"/>
              <a:t>                    极</a:t>
            </a:r>
            <a:r>
              <a:rPr lang="zh-CN" altLang="en-US" dirty="0" smtClean="0"/>
              <a:t>值</a:t>
            </a:r>
            <a:r>
              <a:rPr lang="zh-CN" altLang="en-US" dirty="0"/>
              <a:t>优化</a:t>
            </a:r>
            <a:r>
              <a:rPr lang="zh-CN" altLang="en-US" dirty="0" smtClean="0"/>
              <a:t>算法、</a:t>
            </a:r>
            <a:r>
              <a:rPr lang="zh-CN" altLang="en-US" dirty="0"/>
              <a:t>基于模拟退火的</a:t>
            </a:r>
            <a:r>
              <a:rPr lang="en-US" altLang="zh-CN" dirty="0"/>
              <a:t>GA</a:t>
            </a:r>
            <a:r>
              <a:rPr lang="zh-CN" altLang="en-US" dirty="0" smtClean="0"/>
              <a:t>算法</a:t>
            </a:r>
            <a:r>
              <a:rPr lang="en-US" altLang="zh-CN" dirty="0" smtClean="0"/>
              <a:t> 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                 </a:t>
            </a:r>
            <a:r>
              <a:rPr lang="en-US" altLang="zh-CN" dirty="0" smtClean="0"/>
              <a:t>Fast Unfolding……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747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Algorithms </a:t>
            </a:r>
            <a:r>
              <a:rPr kumimoji="1" lang="en-US" altLang="zh-CN" dirty="0" smtClean="0"/>
              <a:t>---</a:t>
            </a:r>
            <a:r>
              <a:rPr kumimoji="1" lang="en-US" altLang="zh-CN" sz="4000" dirty="0" smtClean="0"/>
              <a:t>focus on</a:t>
            </a:r>
            <a:r>
              <a:rPr kumimoji="1" lang="zh-CN" altLang="en-US" sz="4000" dirty="0" smtClean="0"/>
              <a:t> </a:t>
            </a:r>
            <a:r>
              <a:rPr lang="en-US" altLang="zh-CN" sz="4000" dirty="0"/>
              <a:t>Overlapping communities </a:t>
            </a:r>
            <a:endParaRPr kumimoji="1"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基于派系过滤的</a:t>
            </a:r>
            <a:r>
              <a:rPr lang="zh-CN" altLang="en-US" b="1" dirty="0" smtClean="0"/>
              <a:t>方法</a:t>
            </a:r>
          </a:p>
          <a:p>
            <a:r>
              <a:rPr lang="zh-CN" altLang="en-US" b="1" dirty="0"/>
              <a:t>基于局部扩张及优化的</a:t>
            </a:r>
            <a:r>
              <a:rPr lang="zh-CN" altLang="en-US" b="1" dirty="0" smtClean="0"/>
              <a:t>方法</a:t>
            </a:r>
          </a:p>
          <a:p>
            <a:r>
              <a:rPr lang="zh-CN" altLang="en-US" b="1" dirty="0"/>
              <a:t>基于线图</a:t>
            </a:r>
            <a:r>
              <a:rPr lang="en-US" altLang="zh-CN" b="1" dirty="0"/>
              <a:t>/</a:t>
            </a:r>
            <a:r>
              <a:rPr lang="zh-CN" altLang="en-US" b="1" dirty="0"/>
              <a:t>边社区的发现方法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062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Introduction to GN Algorithm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边介数（</a:t>
            </a:r>
            <a:r>
              <a:rPr lang="en-US" altLang="zh-CN" dirty="0" err="1"/>
              <a:t>betweenness</a:t>
            </a:r>
            <a:r>
              <a:rPr lang="zh-CN" altLang="en-US" dirty="0"/>
              <a:t>）：网络中任意两个节点通过此边的最短路径的</a:t>
            </a:r>
            <a:r>
              <a:rPr lang="zh-CN" altLang="en-US" dirty="0" smtClean="0"/>
              <a:t>数目</a:t>
            </a:r>
            <a:endParaRPr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60" y="2917858"/>
            <a:ext cx="4790991" cy="307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4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10001006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006" id="{A55DF1DA-22EC-4DA4-B170-D3F0FF81047C}" vid="{3BFA2149-51D1-489C-9B65-4F9563B089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深度</Template>
  <TotalTime>3046</TotalTime>
  <Words>412</Words>
  <Application>Microsoft Macintosh PowerPoint</Application>
  <PresentationFormat>宽屏</PresentationFormat>
  <Paragraphs>63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Corbel</vt:lpstr>
      <vt:lpstr>Mangal</vt:lpstr>
      <vt:lpstr>华文楷体</vt:lpstr>
      <vt:lpstr>Arial</vt:lpstr>
      <vt:lpstr>TF10001006</vt:lpstr>
      <vt:lpstr>COMMUNITY</vt:lpstr>
      <vt:lpstr>OUTLINE</vt:lpstr>
      <vt:lpstr>Introduction</vt:lpstr>
      <vt:lpstr>Introduction  To  Community</vt:lpstr>
      <vt:lpstr>Describe  in  math</vt:lpstr>
      <vt:lpstr>Classification</vt:lpstr>
      <vt:lpstr>Algorithms ----focus on Disjoint communities </vt:lpstr>
      <vt:lpstr>Algorithms ---focus on Overlapping communities </vt:lpstr>
      <vt:lpstr>Introduction to GN Algorithm</vt:lpstr>
      <vt:lpstr>Introduction to GN Algorithm</vt:lpstr>
      <vt:lpstr>Introduction to GN Algorithm</vt:lpstr>
      <vt:lpstr>Introduction to GN Algorithm</vt:lpstr>
      <vt:lpstr>Introduction to GN Algorithm</vt:lpstr>
      <vt:lpstr>Introduction to GN Algorithm</vt:lpstr>
      <vt:lpstr>Introduction to GN Algorithm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</dc:title>
  <dc:creator>Microsoft Office 用户</dc:creator>
  <cp:lastModifiedBy>Microsoft Office 用户</cp:lastModifiedBy>
  <cp:revision>34</cp:revision>
  <dcterms:created xsi:type="dcterms:W3CDTF">2017-04-30T13:14:12Z</dcterms:created>
  <dcterms:modified xsi:type="dcterms:W3CDTF">2017-05-06T14:10:43Z</dcterms:modified>
</cp:coreProperties>
</file>